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3" r:id="rId3"/>
    <p:sldId id="302" r:id="rId4"/>
    <p:sldId id="259" r:id="rId5"/>
    <p:sldId id="260" r:id="rId6"/>
    <p:sldId id="257" r:id="rId7"/>
    <p:sldId id="261" r:id="rId8"/>
    <p:sldId id="262" r:id="rId9"/>
    <p:sldId id="25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4" r:id="rId21"/>
    <p:sldId id="275" r:id="rId22"/>
    <p:sldId id="273" r:id="rId23"/>
    <p:sldId id="276" r:id="rId24"/>
    <p:sldId id="277" r:id="rId25"/>
    <p:sldId id="279" r:id="rId26"/>
    <p:sldId id="280" r:id="rId27"/>
    <p:sldId id="278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0" r:id="rId40"/>
    <p:sldId id="293" r:id="rId41"/>
    <p:sldId id="294" r:id="rId42"/>
    <p:sldId id="295" r:id="rId43"/>
    <p:sldId id="296" r:id="rId44"/>
    <p:sldId id="298" r:id="rId45"/>
    <p:sldId id="297" r:id="rId46"/>
    <p:sldId id="299" r:id="rId47"/>
    <p:sldId id="300" r:id="rId48"/>
    <p:sldId id="304" r:id="rId49"/>
    <p:sldId id="305" r:id="rId50"/>
    <p:sldId id="30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16926-3900-48D3-8EBD-1F8C381EE8D7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2D1B1-A57D-429A-8012-65E8F296F1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53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2D1B1-A57D-429A-8012-65E8F296F13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579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62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17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9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402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94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28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11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547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23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775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E202C-015B-48A9-AA76-6C803A8BDE7E}" type="datetimeFigureOut">
              <a:rPr lang="en-IN" smtClean="0"/>
              <a:t>04-09-2023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C4DB-C725-48CD-81FF-EE45D1199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13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PERIPARTUM CARDIOMYOPATHY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 DR JASSIM KP</a:t>
            </a:r>
          </a:p>
          <a:p>
            <a:pPr algn="r"/>
            <a:r>
              <a:rPr lang="en-US" dirty="0" smtClean="0"/>
              <a:t>SENIOR </a:t>
            </a:r>
            <a:r>
              <a:rPr lang="en-US" dirty="0" smtClean="0"/>
              <a:t>RESIDENT</a:t>
            </a:r>
          </a:p>
          <a:p>
            <a:pPr algn="r"/>
            <a:r>
              <a:rPr lang="en-US" dirty="0"/>
              <a:t>DEPARTMENT OF CARDIOLOGY </a:t>
            </a:r>
            <a:endParaRPr lang="en-IN" dirty="0"/>
          </a:p>
          <a:p>
            <a:pPr algn="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69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Substance abuse</a:t>
            </a:r>
          </a:p>
          <a:p>
            <a:pPr>
              <a:lnSpc>
                <a:spcPct val="150000"/>
              </a:lnSpc>
            </a:pPr>
            <a:r>
              <a:rPr lang="en-IN" sz="2400" dirty="0" err="1" smtClean="0"/>
              <a:t>Anemia</a:t>
            </a:r>
            <a:endParaRPr lang="en-IN" sz="2400" dirty="0"/>
          </a:p>
          <a:p>
            <a:pPr>
              <a:lnSpc>
                <a:spcPct val="150000"/>
              </a:lnSpc>
            </a:pPr>
            <a:r>
              <a:rPr lang="en-IN" sz="2400" dirty="0" smtClean="0"/>
              <a:t>Asthma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Prolonged  </a:t>
            </a:r>
            <a:r>
              <a:rPr lang="en-IN" sz="2400" dirty="0" err="1" smtClean="0"/>
              <a:t>tocolysis</a:t>
            </a:r>
            <a:endParaRPr lang="en-IN" sz="2400" dirty="0" smtClean="0"/>
          </a:p>
          <a:p>
            <a:pPr>
              <a:lnSpc>
                <a:spcPct val="150000"/>
              </a:lnSpc>
            </a:pPr>
            <a:r>
              <a:rPr lang="en-IN" sz="2400" dirty="0" smtClean="0"/>
              <a:t>Diabetes  mellitus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Obesity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Malnutrition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97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Pathophysiology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8568952" cy="4248472"/>
          </a:xfrm>
        </p:spPr>
      </p:pic>
      <p:sp>
        <p:nvSpPr>
          <p:cNvPr id="5" name="TextBox 4"/>
          <p:cNvSpPr txBox="1"/>
          <p:nvPr/>
        </p:nvSpPr>
        <p:spPr>
          <a:xfrm>
            <a:off x="539552" y="1628800"/>
            <a:ext cx="4713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Vasculo</a:t>
            </a:r>
            <a:r>
              <a:rPr lang="en-US" sz="2800" dirty="0" smtClean="0"/>
              <a:t> – hormonal hypothesis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52774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476672"/>
            <a:ext cx="5461446" cy="532859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Mouse model –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Absent of </a:t>
            </a:r>
            <a:r>
              <a:rPr lang="en-US" sz="1800" dirty="0" err="1" smtClean="0"/>
              <a:t>cardiomyocyte</a:t>
            </a:r>
            <a:r>
              <a:rPr lang="en-US" sz="1800" dirty="0" smtClean="0"/>
              <a:t> STAT 3 activity</a:t>
            </a:r>
            <a:r>
              <a:rPr lang="en-US" sz="1800" dirty="0" smtClean="0">
                <a:sym typeface="Wingdings" pitchFamily="2" charset="2"/>
              </a:rPr>
              <a:t> activation of </a:t>
            </a:r>
            <a:r>
              <a:rPr lang="en-US" sz="1800" dirty="0" err="1" smtClean="0">
                <a:sym typeface="Wingdings" pitchFamily="2" charset="2"/>
              </a:rPr>
              <a:t>cathepsin</a:t>
            </a:r>
            <a:r>
              <a:rPr lang="en-US" sz="1800" dirty="0" smtClean="0">
                <a:sym typeface="Wingdings" pitchFamily="2" charset="2"/>
              </a:rPr>
              <a:t> D</a:t>
            </a:r>
          </a:p>
          <a:p>
            <a:pPr>
              <a:lnSpc>
                <a:spcPct val="150000"/>
              </a:lnSpc>
            </a:pPr>
            <a:endParaRPr lang="en-US" sz="18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en-US" sz="18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ym typeface="Wingdings" pitchFamily="2" charset="2"/>
              </a:rPr>
              <a:t>16kDa prolactin -  promotes expression of </a:t>
            </a:r>
            <a:r>
              <a:rPr lang="en-US" sz="1800" dirty="0" err="1" smtClean="0">
                <a:sym typeface="Wingdings" pitchFamily="2" charset="2"/>
              </a:rPr>
              <a:t>miRNA</a:t>
            </a:r>
            <a:r>
              <a:rPr lang="en-US" sz="1800" dirty="0" smtClean="0">
                <a:sym typeface="Wingdings" pitchFamily="2" charset="2"/>
              </a:rPr>
              <a:t> 146a endothelial dysfunction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18781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5472608" cy="64087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N" sz="2000" b="1" u="sng" dirty="0" smtClean="0"/>
              <a:t>PGC-1</a:t>
            </a:r>
            <a:r>
              <a:rPr lang="el-GR" sz="2000" b="1" u="sng" dirty="0" smtClean="0"/>
              <a:t>α </a:t>
            </a:r>
            <a:r>
              <a:rPr lang="en-US" sz="2000" b="1" dirty="0" smtClean="0"/>
              <a:t>-</a:t>
            </a:r>
            <a:r>
              <a:rPr lang="en-IN" sz="1800" dirty="0" smtClean="0"/>
              <a:t>peroxisome </a:t>
            </a:r>
            <a:r>
              <a:rPr lang="en-IN" sz="1800" dirty="0"/>
              <a:t>proliferator-activated receptor </a:t>
            </a:r>
            <a:r>
              <a:rPr lang="el-GR" sz="1800" dirty="0"/>
              <a:t>γ </a:t>
            </a:r>
            <a:r>
              <a:rPr lang="en-IN" sz="1800" dirty="0" err="1"/>
              <a:t>coactivator</a:t>
            </a:r>
            <a:r>
              <a:rPr lang="en-IN" sz="1800" dirty="0"/>
              <a:t> 1 </a:t>
            </a:r>
            <a:r>
              <a:rPr lang="en-IN" sz="1800" dirty="0" smtClean="0"/>
              <a:t>alpha</a:t>
            </a:r>
            <a:r>
              <a:rPr lang="en-IN" sz="1800" dirty="0" smtClean="0">
                <a:sym typeface="Wingdings" pitchFamily="2" charset="2"/>
              </a:rPr>
              <a:t> transcriptional regulator</a:t>
            </a:r>
          </a:p>
          <a:p>
            <a:pPr>
              <a:lnSpc>
                <a:spcPct val="150000"/>
              </a:lnSpc>
            </a:pPr>
            <a:endParaRPr lang="en-US" sz="1800" dirty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dirty="0" smtClean="0">
                <a:sym typeface="Wingdings" pitchFamily="2" charset="2"/>
              </a:rPr>
              <a:t>Expression of VEGF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dirty="0" smtClean="0">
                <a:sym typeface="Wingdings" pitchFamily="2" charset="2"/>
              </a:rPr>
              <a:t>Expression of </a:t>
            </a:r>
            <a:r>
              <a:rPr lang="en-US" sz="1800" dirty="0" err="1" smtClean="0">
                <a:sym typeface="Wingdings" pitchFamily="2" charset="2"/>
              </a:rPr>
              <a:t>MnSOD</a:t>
            </a:r>
            <a:endParaRPr lang="en-US" sz="1800" dirty="0" smtClean="0"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endParaRPr lang="en-US" sz="1800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ym typeface="Wingdings" pitchFamily="2" charset="2"/>
              </a:rPr>
              <a:t>Deletion </a:t>
            </a:r>
            <a:r>
              <a:rPr lang="en-US" sz="1800" dirty="0">
                <a:sym typeface="Wingdings" pitchFamily="2" charset="2"/>
              </a:rPr>
              <a:t>of PGC-1</a:t>
            </a:r>
            <a:r>
              <a:rPr lang="el-GR" sz="1800" dirty="0">
                <a:sym typeface="Wingdings" pitchFamily="2" charset="2"/>
              </a:rPr>
              <a:t>α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vasculotoxicity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87348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Placental </a:t>
            </a:r>
            <a:r>
              <a:rPr lang="en-US" dirty="0" err="1" smtClean="0"/>
              <a:t>angiogenic</a:t>
            </a:r>
            <a:r>
              <a:rPr lang="en-US" dirty="0" smtClean="0"/>
              <a:t> factors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During late gestation , placenta secretes </a:t>
            </a:r>
            <a:r>
              <a:rPr lang="en-US" sz="2400" b="1" dirty="0" smtClean="0"/>
              <a:t>soluble </a:t>
            </a:r>
            <a:r>
              <a:rPr lang="en-US" sz="2400" b="1" dirty="0" err="1" smtClean="0"/>
              <a:t>Fms</a:t>
            </a:r>
            <a:r>
              <a:rPr lang="en-US" sz="2400" b="1" dirty="0" smtClean="0"/>
              <a:t>- like tyrosine kinase 1 (sFlt1)- </a:t>
            </a:r>
            <a:r>
              <a:rPr lang="en-US" sz="2400" dirty="0" smtClean="0"/>
              <a:t>anti </a:t>
            </a:r>
            <a:r>
              <a:rPr lang="en-US" sz="2400" dirty="0" err="1" smtClean="0"/>
              <a:t>angiogenic</a:t>
            </a:r>
            <a:r>
              <a:rPr lang="en-US" sz="2400" dirty="0" smtClean="0"/>
              <a:t> protein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Sequesters VEGF , placental growth factor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Anti </a:t>
            </a:r>
            <a:r>
              <a:rPr lang="en-US" sz="2400" dirty="0" err="1" smtClean="0"/>
              <a:t>angiogenic</a:t>
            </a:r>
            <a:r>
              <a:rPr lang="en-US" sz="2400" dirty="0" smtClean="0"/>
              <a:t> and pro inflammatory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Markedly elevated in pre-</a:t>
            </a:r>
            <a:r>
              <a:rPr lang="en-US" sz="2400" dirty="0" err="1" smtClean="0"/>
              <a:t>eclampsia</a:t>
            </a:r>
            <a:r>
              <a:rPr lang="en-US" sz="2400" dirty="0" smtClean="0"/>
              <a:t> and twin gestation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5808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7" t="17907" r="17645" b="17808"/>
          <a:stretch/>
        </p:blipFill>
        <p:spPr>
          <a:xfrm>
            <a:off x="0" y="1196752"/>
            <a:ext cx="9144000" cy="5544616"/>
          </a:xfrm>
        </p:spPr>
      </p:pic>
    </p:spTree>
    <p:extLst>
      <p:ext uri="{BB962C8B-B14F-4D97-AF65-F5344CB8AC3E}">
        <p14:creationId xmlns:p14="http://schemas.microsoft.com/office/powerpoint/2010/main" val="15657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Sequenced 43 genes associated with DCM in 172 women with PPCM</a:t>
            </a:r>
          </a:p>
          <a:p>
            <a:r>
              <a:rPr lang="en-US" dirty="0" smtClean="0"/>
              <a:t>26 truncating variants – 65% in TTN gene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748883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Presence of TTN variant predicted lower LVEF at 12 months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TTN mutants seen in 13% black women compared to 8% white , which could explain higher incidence and worse prognosis.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3557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18693" r="25206" b="5622"/>
          <a:stretch/>
        </p:blipFill>
        <p:spPr>
          <a:xfrm>
            <a:off x="4283968" y="692696"/>
            <a:ext cx="4752527" cy="511256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8776" cy="46910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Genetic study of 469 women with PPCM- 10 % prevalence  of truncating variants in TTN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Truncating variants in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       FLNC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       DCP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       BAG 3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            profile very similar to that found in DCM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85578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Clinical presentation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Majority cases occur in week after delivery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Subset –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trimester , or later than 1 month post partum</a:t>
            </a:r>
            <a:endParaRPr lang="en-I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7416824" cy="33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84976" cy="6624736"/>
          </a:xfrm>
        </p:spPr>
      </p:pic>
    </p:spTree>
    <p:extLst>
      <p:ext uri="{BB962C8B-B14F-4D97-AF65-F5344CB8AC3E}">
        <p14:creationId xmlns:p14="http://schemas.microsoft.com/office/powerpoint/2010/main" val="11378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Signs and symptoms of normal pregnancy can mimic those of HF – leads to missed or delayed diagnosis of PPCM</a:t>
            </a: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9694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3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Tachypnea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Tachycardia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Raised </a:t>
            </a:r>
            <a:r>
              <a:rPr lang="en-US" sz="2400" dirty="0" err="1" smtClean="0"/>
              <a:t>jvp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Peripheral edema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Displaced apical impulse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heart sound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Murmurs of mitral and tricuspid regurgitation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Pulmonary </a:t>
            </a:r>
            <a:r>
              <a:rPr lang="en-US" sz="2400" dirty="0" err="1" smtClean="0"/>
              <a:t>rales</a:t>
            </a:r>
            <a:endParaRPr lang="en-US" sz="24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9285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ECG-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Most common-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sinus tachycardia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T wave flattening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non specific ST segment depression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LA enlargement , LVH ,LBBB may be present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54379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6" t="4545" r="3121" b="5306"/>
          <a:stretch/>
        </p:blipFill>
        <p:spPr>
          <a:xfrm rot="16200000">
            <a:off x="1196752" y="-1089250"/>
            <a:ext cx="6858001" cy="9036498"/>
          </a:xfrm>
        </p:spPr>
      </p:pic>
    </p:spTree>
    <p:extLst>
      <p:ext uri="{BB962C8B-B14F-4D97-AF65-F5344CB8AC3E}">
        <p14:creationId xmlns:p14="http://schemas.microsoft.com/office/powerpoint/2010/main" val="231449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ECHO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Variable degrees of LV dilation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LVEF is typically&lt;45%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Right ventricular and </a:t>
            </a:r>
            <a:r>
              <a:rPr lang="en-US" sz="2400" dirty="0" err="1" smtClean="0"/>
              <a:t>biatrial</a:t>
            </a:r>
            <a:r>
              <a:rPr lang="en-US" sz="2400" dirty="0" smtClean="0"/>
              <a:t> enlargement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Mitral and tricuspid regurgitation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Pulmonary hypertension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62530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Cardiac </a:t>
            </a:r>
            <a:r>
              <a:rPr lang="en-US" sz="2400" dirty="0" smtClean="0"/>
              <a:t>MRI- provides accurate  </a:t>
            </a:r>
            <a:r>
              <a:rPr lang="en-US" sz="2400" dirty="0"/>
              <a:t>ejection  fraction  and  chamber  </a:t>
            </a:r>
            <a:r>
              <a:rPr lang="en-US" sz="2400" dirty="0" smtClean="0"/>
              <a:t>measurements </a:t>
            </a:r>
            <a:r>
              <a:rPr lang="en-US" sz="2400" dirty="0"/>
              <a:t>when the echocardiogram is </a:t>
            </a:r>
            <a:r>
              <a:rPr lang="en-US" sz="2400" dirty="0" smtClean="0"/>
              <a:t>inadequate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BNP levels markedly elevated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0385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772400" cy="1362075"/>
          </a:xfrm>
        </p:spPr>
        <p:txBody>
          <a:bodyPr/>
          <a:lstStyle/>
          <a:p>
            <a:r>
              <a:rPr lang="en-IN" dirty="0"/>
              <a:t>PROGNOSIS AND OUTCOMES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8288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ADVERSE   </a:t>
            </a:r>
            <a:r>
              <a:rPr lang="en-IN" dirty="0"/>
              <a:t>OUTCOMES.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 In a study of 182women  with  PPCM,  the  major  adverse  event preceded the diagnosis of PPCM in one-half of the </a:t>
            </a:r>
            <a:r>
              <a:rPr lang="en-IN" dirty="0" smtClean="0"/>
              <a:t>patients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( </a:t>
            </a:r>
            <a:r>
              <a:rPr lang="en-US" dirty="0" err="1" smtClean="0"/>
              <a:t>sorel</a:t>
            </a:r>
            <a:r>
              <a:rPr lang="en-US" dirty="0" smtClean="0"/>
              <a:t> et al . 2009)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Cerebrovascular  events and </a:t>
            </a:r>
            <a:r>
              <a:rPr lang="en-IN" dirty="0" smtClean="0"/>
              <a:t>cardiopulmonary </a:t>
            </a:r>
            <a:r>
              <a:rPr lang="en-IN" dirty="0"/>
              <a:t>arrest were associated with residual brain damage </a:t>
            </a:r>
            <a:endParaRPr lang="en-IN" dirty="0" smtClean="0"/>
          </a:p>
          <a:p>
            <a:endParaRPr lang="en-IN" dirty="0"/>
          </a:p>
          <a:p>
            <a:r>
              <a:rPr lang="en-IN" dirty="0"/>
              <a:t>LV thrombus - 10%  to  17%  </a:t>
            </a:r>
          </a:p>
          <a:p>
            <a:r>
              <a:rPr lang="en-IN" dirty="0"/>
              <a:t>Thromboembolic   complications  -5% to 9%  </a:t>
            </a:r>
            <a:endParaRPr lang="en-IN" dirty="0" smtClean="0"/>
          </a:p>
          <a:p>
            <a:r>
              <a:rPr lang="en-IN" dirty="0" smtClean="0"/>
              <a:t>Mechanical  </a:t>
            </a:r>
            <a:r>
              <a:rPr lang="en-IN" dirty="0"/>
              <a:t>circulatory </a:t>
            </a:r>
            <a:r>
              <a:rPr lang="en-IN" dirty="0" smtClean="0"/>
              <a:t>support</a:t>
            </a:r>
          </a:p>
          <a:p>
            <a:r>
              <a:rPr lang="en-IN" dirty="0" smtClean="0"/>
              <a:t>Cardiac  transplantation</a:t>
            </a:r>
          </a:p>
          <a:p>
            <a:r>
              <a:rPr lang="en-IN" dirty="0" smtClean="0"/>
              <a:t>Death </a:t>
            </a:r>
          </a:p>
        </p:txBody>
      </p:sp>
    </p:spTree>
    <p:extLst>
      <p:ext uri="{BB962C8B-B14F-4D97-AF65-F5344CB8AC3E}">
        <p14:creationId xmlns:p14="http://schemas.microsoft.com/office/powerpoint/2010/main" val="3393241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Prognostic factors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LVEF at the time </a:t>
            </a:r>
            <a:r>
              <a:rPr lang="en-US" sz="2400" dirty="0" smtClean="0"/>
              <a:t>of diagnosis </a:t>
            </a:r>
            <a:r>
              <a:rPr lang="en-US" sz="2400" dirty="0"/>
              <a:t>-</a:t>
            </a:r>
            <a:r>
              <a:rPr lang="en-US" sz="2400" dirty="0" smtClean="0"/>
              <a:t>most </a:t>
            </a:r>
            <a:r>
              <a:rPr lang="en-US" sz="2400" dirty="0"/>
              <a:t>reliable predictor of </a:t>
            </a:r>
            <a:r>
              <a:rPr lang="en-US" sz="2400" dirty="0" smtClean="0"/>
              <a:t>adverse events </a:t>
            </a:r>
            <a:r>
              <a:rPr lang="en-US" sz="2400" dirty="0"/>
              <a:t>or long-term recovery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LVEF&lt;30</a:t>
            </a:r>
            <a:r>
              <a:rPr lang="en-US" sz="2400" dirty="0"/>
              <a:t>% </a:t>
            </a:r>
            <a:r>
              <a:rPr lang="en-US" sz="2400" dirty="0" smtClean="0"/>
              <a:t>- lower rates </a:t>
            </a:r>
            <a:r>
              <a:rPr lang="en-US" sz="2400" dirty="0"/>
              <a:t>of recovery and increased risk of adverse </a:t>
            </a:r>
            <a:r>
              <a:rPr lang="en-US" sz="2400" dirty="0" smtClean="0"/>
              <a:t>events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LV dilatation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LV  thrombus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RV systolic </a:t>
            </a:r>
            <a:r>
              <a:rPr lang="en-US" sz="2400" dirty="0"/>
              <a:t>dysfunction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obesity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48422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African-American ethnicity -</a:t>
            </a:r>
            <a:r>
              <a:rPr lang="en-US" dirty="0" smtClean="0"/>
              <a:t> </a:t>
            </a:r>
            <a:r>
              <a:rPr lang="en-US" dirty="0"/>
              <a:t>strongly </a:t>
            </a:r>
            <a:r>
              <a:rPr lang="en-US" dirty="0" smtClean="0"/>
              <a:t>associated </a:t>
            </a:r>
            <a:r>
              <a:rPr lang="en-US" dirty="0"/>
              <a:t>with lower rates of </a:t>
            </a:r>
            <a:r>
              <a:rPr lang="en-US" dirty="0" smtClean="0"/>
              <a:t>recovery</a:t>
            </a:r>
          </a:p>
          <a:p>
            <a:r>
              <a:rPr lang="en-US" dirty="0" smtClean="0"/>
              <a:t>Longer  recovery time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more </a:t>
            </a:r>
            <a:r>
              <a:rPr lang="en-US" dirty="0"/>
              <a:t>adverse </a:t>
            </a:r>
            <a:r>
              <a:rPr lang="en-US" dirty="0" smtClean="0"/>
              <a:t>outcomes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</a:t>
            </a:r>
            <a:r>
              <a:rPr lang="en-US" dirty="0"/>
              <a:t>higher </a:t>
            </a:r>
            <a:r>
              <a:rPr lang="en-US" dirty="0" smtClean="0"/>
              <a:t>mortality</a:t>
            </a:r>
          </a:p>
          <a:p>
            <a:r>
              <a:rPr lang="en-US" dirty="0" smtClean="0"/>
              <a:t> </a:t>
            </a:r>
            <a:r>
              <a:rPr lang="en-US" dirty="0"/>
              <a:t>Concomitant  pre-</a:t>
            </a:r>
            <a:r>
              <a:rPr lang="en-US" dirty="0" err="1"/>
              <a:t>eclampsia</a:t>
            </a:r>
            <a:r>
              <a:rPr lang="en-US" dirty="0"/>
              <a:t>  </a:t>
            </a:r>
            <a:r>
              <a:rPr lang="en-US" dirty="0" smtClean="0"/>
              <a:t>-lower </a:t>
            </a:r>
            <a:r>
              <a:rPr lang="en-US" dirty="0"/>
              <a:t>1-year </a:t>
            </a:r>
            <a:r>
              <a:rPr lang="en-US" dirty="0" smtClean="0"/>
              <a:t>survival</a:t>
            </a:r>
          </a:p>
          <a:p>
            <a:pPr marL="0" indent="0">
              <a:buNone/>
            </a:pPr>
            <a:r>
              <a:rPr lang="en-US" dirty="0" smtClean="0"/>
              <a:t>                       but </a:t>
            </a:r>
            <a:r>
              <a:rPr lang="en-US" dirty="0"/>
              <a:t>higher </a:t>
            </a:r>
            <a:r>
              <a:rPr lang="en-US" dirty="0" smtClean="0"/>
              <a:t>rates of </a:t>
            </a:r>
            <a:r>
              <a:rPr lang="en-US" dirty="0"/>
              <a:t>LV recovery in </a:t>
            </a:r>
            <a:r>
              <a:rPr lang="en-US" dirty="0" smtClean="0"/>
              <a:t>survivors</a:t>
            </a:r>
          </a:p>
          <a:p>
            <a:r>
              <a:rPr lang="en-US" dirty="0" smtClean="0"/>
              <a:t>Biomarkers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Troponin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NT-</a:t>
            </a:r>
            <a:r>
              <a:rPr lang="en-US" dirty="0" err="1" smtClean="0"/>
              <a:t>proBNP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sFlt1 </a:t>
            </a:r>
          </a:p>
          <a:p>
            <a:r>
              <a:rPr lang="en-US" dirty="0"/>
              <a:t>C-MRI </a:t>
            </a:r>
            <a:r>
              <a:rPr lang="en-US" dirty="0" smtClean="0"/>
              <a:t>-Late gadolinium enhancement –indicate 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less  </a:t>
            </a:r>
            <a:r>
              <a:rPr lang="en-US" dirty="0"/>
              <a:t>myocardial  </a:t>
            </a:r>
            <a:r>
              <a:rPr lang="en-US" dirty="0" smtClean="0"/>
              <a:t>recovery</a:t>
            </a:r>
          </a:p>
          <a:p>
            <a:r>
              <a:rPr lang="en-US" dirty="0" smtClean="0"/>
              <a:t>GNB3 TT genotype-  less myocardial recovery at 1 year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258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Fuster</a:t>
            </a:r>
            <a:r>
              <a:rPr lang="en-US" dirty="0" smtClean="0"/>
              <a:t> and Hurst’s the Heart- 15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err="1" smtClean="0"/>
              <a:t>Braunwald’s</a:t>
            </a:r>
            <a:r>
              <a:rPr lang="en-US" dirty="0" smtClean="0"/>
              <a:t> Heart Disease- 12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err="1"/>
              <a:t>Peripartum</a:t>
            </a:r>
            <a:r>
              <a:rPr lang="en-US" dirty="0"/>
              <a:t> Cardiomyopathy: </a:t>
            </a:r>
            <a:r>
              <a:rPr lang="en-US" i="1" dirty="0"/>
              <a:t>JACC</a:t>
            </a:r>
            <a:r>
              <a:rPr lang="en-US" dirty="0"/>
              <a:t> State-of-the-Art </a:t>
            </a:r>
            <a:r>
              <a:rPr lang="en-US" dirty="0" smtClean="0"/>
              <a:t>Review 2020</a:t>
            </a:r>
          </a:p>
          <a:p>
            <a:r>
              <a:rPr lang="en-US" dirty="0" err="1" smtClean="0"/>
              <a:t>Peripartum</a:t>
            </a:r>
            <a:r>
              <a:rPr lang="en-US" dirty="0" smtClean="0"/>
              <a:t> cardiomyopathy : AHA CIRCULATION 2016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64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Higher rate </a:t>
            </a:r>
            <a:r>
              <a:rPr lang="en-US" sz="2400" dirty="0"/>
              <a:t>of recovery than other forms of </a:t>
            </a:r>
            <a:r>
              <a:rPr lang="en-US" sz="2400" dirty="0" err="1" smtClean="0"/>
              <a:t>HFrEF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Usually first </a:t>
            </a:r>
            <a:r>
              <a:rPr lang="en-US" sz="2400" dirty="0"/>
              <a:t>3 to 6 months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Delayed </a:t>
            </a:r>
            <a:r>
              <a:rPr lang="en-US" sz="2400" dirty="0"/>
              <a:t>recovery </a:t>
            </a:r>
            <a:r>
              <a:rPr lang="en-US" sz="2400" dirty="0" smtClean="0"/>
              <a:t>–can also occur - even  </a:t>
            </a:r>
            <a:r>
              <a:rPr lang="en-US" sz="2400" dirty="0"/>
              <a:t>up  to  2  years </a:t>
            </a:r>
            <a:endParaRPr lang="en-US" sz="2400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814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4" t="25867" r="8351" b="23625"/>
          <a:stretch/>
        </p:blipFill>
        <p:spPr>
          <a:xfrm>
            <a:off x="107504" y="116632"/>
            <a:ext cx="8928992" cy="2520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 t="35313" r="9091" b="25072"/>
          <a:stretch/>
        </p:blipFill>
        <p:spPr>
          <a:xfrm>
            <a:off x="146332" y="3068960"/>
            <a:ext cx="8964488" cy="3096344"/>
          </a:xfrm>
          <a:prstGeom prst="rect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224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management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07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Goals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To  improve symptoms of heart failure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To achieve recovery of cardiac function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To prevent thromboembolic complications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To prevent sudden arrhythmic death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Treatment  of  HF  </a:t>
            </a:r>
            <a:r>
              <a:rPr lang="en-US" sz="2400" dirty="0" smtClean="0"/>
              <a:t>during pregnancy </a:t>
            </a:r>
            <a:r>
              <a:rPr lang="en-US" sz="2400" dirty="0"/>
              <a:t>requires special modifications to </a:t>
            </a:r>
            <a:r>
              <a:rPr lang="en-US" sz="2400" dirty="0" smtClean="0"/>
              <a:t>ensure fetal </a:t>
            </a:r>
            <a:r>
              <a:rPr lang="en-US" sz="2400" dirty="0"/>
              <a:t>safety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097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"/>
            <a:ext cx="9144000" cy="6858396"/>
          </a:xfrm>
        </p:spPr>
      </p:pic>
    </p:spTree>
    <p:extLst>
      <p:ext uri="{BB962C8B-B14F-4D97-AF65-F5344CB8AC3E}">
        <p14:creationId xmlns:p14="http://schemas.microsoft.com/office/powerpoint/2010/main" val="36487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Anticoagulation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should </a:t>
            </a:r>
            <a:r>
              <a:rPr lang="en-US" sz="2400" dirty="0"/>
              <a:t>be considered -</a:t>
            </a:r>
            <a:r>
              <a:rPr lang="en-US" sz="2400" dirty="0" smtClean="0"/>
              <a:t> </a:t>
            </a:r>
            <a:r>
              <a:rPr lang="en-US" sz="2400" dirty="0"/>
              <a:t>severely decreased LVEF during </a:t>
            </a:r>
            <a:r>
              <a:rPr lang="en-US" sz="2400" dirty="0" smtClean="0"/>
              <a:t>late pregnancy </a:t>
            </a:r>
            <a:r>
              <a:rPr lang="en-US" sz="2400" dirty="0"/>
              <a:t>and 6 to 8 weeks postpartum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AHA- LVEF &lt;30</a:t>
            </a:r>
            <a:r>
              <a:rPr lang="en-US" sz="2400" dirty="0"/>
              <a:t>%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ESC- LVEF &lt;35</a:t>
            </a:r>
            <a:r>
              <a:rPr lang="en-US" sz="2400" dirty="0"/>
              <a:t>% </a:t>
            </a:r>
            <a:r>
              <a:rPr lang="en-US" sz="2400" dirty="0" smtClean="0"/>
              <a:t> </a:t>
            </a: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7"/>
          <a:stretch/>
        </p:blipFill>
        <p:spPr>
          <a:xfrm>
            <a:off x="107504" y="4149080"/>
            <a:ext cx="9036496" cy="26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Bromocriptine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Dopamine  agonist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Inhibits  </a:t>
            </a:r>
            <a:r>
              <a:rPr lang="en-US" sz="2400" dirty="0"/>
              <a:t>the release of </a:t>
            </a:r>
            <a:r>
              <a:rPr lang="en-US" sz="2400" dirty="0" smtClean="0"/>
              <a:t>prolactin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Benefit – shown in  2 small human studies in </a:t>
            </a:r>
            <a:r>
              <a:rPr lang="en-US" sz="2400" dirty="0"/>
              <a:t>A</a:t>
            </a:r>
            <a:r>
              <a:rPr lang="en-US" sz="2400" dirty="0" smtClean="0"/>
              <a:t>frica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Inconclusive- in a small randomized German study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The 2018 European Society of Cardiology </a:t>
            </a:r>
            <a:r>
              <a:rPr lang="en-US" sz="2400" dirty="0" smtClean="0"/>
              <a:t>-Class </a:t>
            </a:r>
            <a:r>
              <a:rPr lang="en-US" sz="2400" dirty="0" err="1"/>
              <a:t>IIb</a:t>
            </a:r>
            <a:r>
              <a:rPr lang="en-US" sz="2400" dirty="0"/>
              <a:t>, Level </a:t>
            </a:r>
            <a:r>
              <a:rPr lang="en-US" sz="2400" dirty="0" smtClean="0"/>
              <a:t>of Evidence</a:t>
            </a:r>
            <a:r>
              <a:rPr lang="en-US" sz="2400" dirty="0"/>
              <a:t>: </a:t>
            </a:r>
            <a:r>
              <a:rPr lang="en-US" sz="2400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22188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Therapeutic  anticoagulation  is  recommended  in conjunction with </a:t>
            </a:r>
            <a:r>
              <a:rPr lang="en-US" sz="2400" dirty="0" err="1" smtClean="0"/>
              <a:t>bromocriptine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Decrease milk production 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0455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</a:t>
            </a:r>
            <a:r>
              <a:rPr lang="en-IN" dirty="0" smtClean="0"/>
              <a:t>reatment of Severe PPCM.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 smtClean="0"/>
              <a:t>IV vasodilators-</a:t>
            </a:r>
            <a:r>
              <a:rPr lang="en-IN" sz="2000" dirty="0" err="1" smtClean="0"/>
              <a:t>nitroglycerin</a:t>
            </a:r>
            <a:r>
              <a:rPr lang="en-IN" sz="2000" dirty="0" smtClean="0"/>
              <a:t>-  </a:t>
            </a:r>
            <a:r>
              <a:rPr lang="en-IN" sz="2000" dirty="0"/>
              <a:t>acute  decompensated  HF </a:t>
            </a:r>
            <a:endParaRPr lang="en-IN" sz="2000" dirty="0" smtClean="0"/>
          </a:p>
          <a:p>
            <a:r>
              <a:rPr lang="en-IN" sz="2000" dirty="0" err="1" smtClean="0"/>
              <a:t>Nitroprusside</a:t>
            </a:r>
            <a:r>
              <a:rPr lang="en-IN" sz="2000" dirty="0" smtClean="0"/>
              <a:t> - less desirable-risk  </a:t>
            </a:r>
            <a:r>
              <a:rPr lang="en-IN" sz="2000" dirty="0"/>
              <a:t>of  cyanide  toxicity </a:t>
            </a:r>
            <a:endParaRPr lang="en-IN" sz="2000" dirty="0" smtClean="0"/>
          </a:p>
          <a:p>
            <a:r>
              <a:rPr lang="en-IN" sz="2000" dirty="0" err="1" smtClean="0"/>
              <a:t>Dobutamine</a:t>
            </a:r>
            <a:r>
              <a:rPr lang="en-IN" sz="2000" dirty="0" smtClean="0"/>
              <a:t> -observational </a:t>
            </a:r>
            <a:r>
              <a:rPr lang="en-IN" sz="2000" dirty="0"/>
              <a:t>study of 27 </a:t>
            </a:r>
            <a:r>
              <a:rPr lang="en-IN" sz="2000" dirty="0" smtClean="0"/>
              <a:t>non-randomized patients with  </a:t>
            </a:r>
            <a:r>
              <a:rPr lang="en-IN" sz="2000" dirty="0"/>
              <a:t>PPCM  and  </a:t>
            </a:r>
            <a:r>
              <a:rPr lang="en-IN" sz="2000" dirty="0" smtClean="0"/>
              <a:t>LVEF&lt;25</a:t>
            </a:r>
            <a:r>
              <a:rPr lang="en-IN" sz="2000" dirty="0"/>
              <a:t>% </a:t>
            </a:r>
          </a:p>
          <a:p>
            <a:pPr marL="0" indent="0">
              <a:buNone/>
            </a:pPr>
            <a:r>
              <a:rPr lang="en-IN" sz="2000" dirty="0" smtClean="0"/>
              <a:t>                     7  women treated with </a:t>
            </a:r>
            <a:r>
              <a:rPr lang="en-IN" sz="2000" dirty="0" err="1" smtClean="0"/>
              <a:t>dobutamine</a:t>
            </a:r>
            <a:r>
              <a:rPr lang="en-IN" sz="2000" dirty="0" smtClean="0"/>
              <a:t> had worse outcomes</a:t>
            </a:r>
          </a:p>
          <a:p>
            <a:pPr marL="0" indent="0">
              <a:buNone/>
            </a:pPr>
            <a:endParaRPr lang="en-IN" sz="2000" dirty="0" smtClean="0"/>
          </a:p>
          <a:p>
            <a:r>
              <a:rPr lang="en-IN" sz="2000" dirty="0" err="1" smtClean="0"/>
              <a:t>Levosimendan</a:t>
            </a:r>
            <a:r>
              <a:rPr lang="en-IN" sz="2000" dirty="0" smtClean="0"/>
              <a:t>  </a:t>
            </a:r>
            <a:r>
              <a:rPr lang="en-IN" sz="2000" dirty="0"/>
              <a:t>is  an  alternative  </a:t>
            </a:r>
            <a:r>
              <a:rPr lang="en-IN" sz="2000" dirty="0" smtClean="0"/>
              <a:t>inotrope –but was not shown to improve outcomes </a:t>
            </a:r>
            <a:r>
              <a:rPr lang="en-IN" sz="2000" dirty="0"/>
              <a:t>in a randomized study of 24 patients </a:t>
            </a:r>
            <a:r>
              <a:rPr lang="en-IN" sz="2000" dirty="0" smtClean="0"/>
              <a:t>with PPCM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A </a:t>
            </a:r>
            <a:r>
              <a:rPr lang="en-IN" sz="2000" dirty="0"/>
              <a:t>recent comparison of </a:t>
            </a:r>
            <a:r>
              <a:rPr lang="en-IN" sz="2000" dirty="0" err="1"/>
              <a:t>milrinone</a:t>
            </a:r>
            <a:r>
              <a:rPr lang="en-IN" sz="2000" dirty="0"/>
              <a:t> </a:t>
            </a:r>
            <a:r>
              <a:rPr lang="en-IN" sz="2000" dirty="0" smtClean="0"/>
              <a:t>and </a:t>
            </a:r>
            <a:r>
              <a:rPr lang="en-IN" sz="2000" dirty="0" err="1" smtClean="0"/>
              <a:t>levosimendan</a:t>
            </a:r>
            <a:r>
              <a:rPr lang="en-IN" sz="2000" dirty="0" smtClean="0"/>
              <a:t>  </a:t>
            </a:r>
            <a:r>
              <a:rPr lang="en-IN" sz="2000" dirty="0"/>
              <a:t>in  15  </a:t>
            </a:r>
            <a:r>
              <a:rPr lang="en-IN" sz="2000" dirty="0" smtClean="0"/>
              <a:t>patients  showed comparable </a:t>
            </a:r>
            <a:r>
              <a:rPr lang="en-IN" sz="2000" dirty="0"/>
              <a:t>hemodynamic improvement with </a:t>
            </a:r>
            <a:r>
              <a:rPr lang="en-IN" sz="2000" dirty="0" smtClean="0"/>
              <a:t>both drugs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355023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Implantable </a:t>
            </a:r>
            <a:r>
              <a:rPr lang="en-US" dirty="0" err="1" smtClean="0"/>
              <a:t>Cardioverter</a:t>
            </a:r>
            <a:r>
              <a:rPr lang="en-US" dirty="0" smtClean="0"/>
              <a:t>- </a:t>
            </a:r>
            <a:r>
              <a:rPr lang="en-US" dirty="0" err="1"/>
              <a:t>D</a:t>
            </a:r>
            <a:r>
              <a:rPr lang="en-US" dirty="0" err="1" smtClean="0"/>
              <a:t>efebrillator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30% mortality of PPCM – sudden cardiac death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Mostly- within first 6 months and LVEF &lt; 30%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AHA (2016)- </a:t>
            </a:r>
          </a:p>
          <a:p>
            <a:r>
              <a:rPr lang="en-US" sz="2400" dirty="0" smtClean="0"/>
              <a:t>As recovery usually occurs in 6 months- reasonable to use wearable external </a:t>
            </a:r>
            <a:r>
              <a:rPr lang="en-US" sz="2400" dirty="0" err="1" smtClean="0"/>
              <a:t>defebrillator</a:t>
            </a:r>
            <a:r>
              <a:rPr lang="en-US" sz="2400" dirty="0" smtClean="0"/>
              <a:t> in severe LV dysfunction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Permanent ICD – if no recovery (level of evidence-B)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LBBB and persistent LVEF &lt;35%- CRTD recommended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6126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8226"/>
            <a:ext cx="6048672" cy="6719774"/>
          </a:xfrm>
        </p:spPr>
      </p:pic>
    </p:spTree>
    <p:extLst>
      <p:ext uri="{BB962C8B-B14F-4D97-AF65-F5344CB8AC3E}">
        <p14:creationId xmlns:p14="http://schemas.microsoft.com/office/powerpoint/2010/main" val="12544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Advanced therapies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sz="2300" dirty="0" smtClean="0"/>
              <a:t>60</a:t>
            </a:r>
            <a:r>
              <a:rPr lang="en-US" sz="2300" dirty="0"/>
              <a:t>% </a:t>
            </a:r>
            <a:r>
              <a:rPr lang="en-US" sz="2300" dirty="0" smtClean="0"/>
              <a:t>of cardiogenic </a:t>
            </a:r>
            <a:r>
              <a:rPr lang="en-US" sz="2300" dirty="0"/>
              <a:t>shock during or shortly after </a:t>
            </a:r>
            <a:r>
              <a:rPr lang="en-US" sz="2300" dirty="0" smtClean="0"/>
              <a:t>pregnancy- </a:t>
            </a:r>
            <a:r>
              <a:rPr lang="en-US" sz="2300" dirty="0"/>
              <a:t>PPCM </a:t>
            </a:r>
            <a:endParaRPr lang="en-US" sz="2300" dirty="0" smtClean="0"/>
          </a:p>
          <a:p>
            <a:r>
              <a:rPr lang="en-US" sz="2300" dirty="0" smtClean="0"/>
              <a:t>Temporary </a:t>
            </a:r>
            <a:r>
              <a:rPr lang="en-US" sz="2300" dirty="0"/>
              <a:t>mechanical </a:t>
            </a:r>
            <a:r>
              <a:rPr lang="en-US" sz="2300" dirty="0" smtClean="0"/>
              <a:t>circulatory  </a:t>
            </a:r>
            <a:r>
              <a:rPr lang="en-US" sz="2300" dirty="0"/>
              <a:t>support  </a:t>
            </a:r>
            <a:r>
              <a:rPr lang="en-US" sz="2300" dirty="0" smtClean="0"/>
              <a:t>-</a:t>
            </a:r>
            <a:r>
              <a:rPr lang="en-US" sz="2300" dirty="0"/>
              <a:t> </a:t>
            </a:r>
            <a:r>
              <a:rPr lang="en-US" sz="2300" dirty="0" smtClean="0"/>
              <a:t>in </a:t>
            </a:r>
            <a:r>
              <a:rPr lang="en-US" sz="2300" dirty="0" err="1" smtClean="0"/>
              <a:t>hemodynamically</a:t>
            </a:r>
            <a:r>
              <a:rPr lang="en-US" sz="2300" dirty="0" smtClean="0"/>
              <a:t> instable- despite inotrope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300" dirty="0" smtClean="0"/>
              <a:t>                  intra-aortic  </a:t>
            </a:r>
            <a:r>
              <a:rPr lang="en-US" sz="2300" dirty="0"/>
              <a:t>balloon  </a:t>
            </a:r>
            <a:r>
              <a:rPr lang="en-US" sz="2300" dirty="0" smtClean="0"/>
              <a:t>pump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300" dirty="0" smtClean="0"/>
              <a:t>                  percutaneous </a:t>
            </a:r>
            <a:r>
              <a:rPr lang="en-US" sz="2300" dirty="0"/>
              <a:t>ventricular assist device </a:t>
            </a:r>
            <a:r>
              <a:rPr lang="en-US" sz="2300" dirty="0" smtClean="0"/>
              <a:t>therapy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        extracorporeal  </a:t>
            </a:r>
            <a:r>
              <a:rPr lang="en-US" sz="2300" dirty="0"/>
              <a:t>membrane  oxygenation  </a:t>
            </a:r>
            <a:endParaRPr lang="en-US" sz="2300" dirty="0" smtClean="0"/>
          </a:p>
          <a:p>
            <a:r>
              <a:rPr lang="en-US" sz="2300" dirty="0" smtClean="0"/>
              <a:t>A </a:t>
            </a:r>
            <a:r>
              <a:rPr lang="en-US" sz="2300" dirty="0"/>
              <a:t>study </a:t>
            </a:r>
            <a:r>
              <a:rPr lang="en-US" sz="2300" dirty="0" smtClean="0"/>
              <a:t>of 485 </a:t>
            </a:r>
            <a:r>
              <a:rPr lang="en-US" sz="2300" dirty="0"/>
              <a:t>women with PPCM who received cardiac </a:t>
            </a:r>
            <a:r>
              <a:rPr lang="en-US" sz="2300" dirty="0" smtClean="0"/>
              <a:t>transplant </a:t>
            </a:r>
            <a:r>
              <a:rPr lang="en-US" sz="2300" dirty="0"/>
              <a:t>between 1987 and 2010 reported higher rates </a:t>
            </a:r>
            <a:r>
              <a:rPr lang="en-US" sz="2300" dirty="0" smtClean="0"/>
              <a:t>of graft </a:t>
            </a:r>
            <a:r>
              <a:rPr lang="en-US" sz="2300" dirty="0"/>
              <a:t>failure and lower age-adjusted survival, </a:t>
            </a:r>
            <a:r>
              <a:rPr lang="en-US" sz="2300" dirty="0" smtClean="0"/>
              <a:t>which may </a:t>
            </a:r>
            <a:r>
              <a:rPr lang="en-US" sz="2300" dirty="0"/>
              <a:t>be explained by increased rejection, higher </a:t>
            </a:r>
            <a:r>
              <a:rPr lang="en-US" sz="2300" dirty="0" err="1" smtClean="0"/>
              <a:t>allo</a:t>
            </a:r>
            <a:r>
              <a:rPr lang="en-US" sz="2300" dirty="0" smtClean="0"/>
              <a:t>-sensitization</a:t>
            </a:r>
            <a:endParaRPr lang="en-IN" sz="2300" dirty="0"/>
          </a:p>
        </p:txBody>
      </p:sp>
    </p:spTree>
    <p:extLst>
      <p:ext uri="{BB962C8B-B14F-4D97-AF65-F5344CB8AC3E}">
        <p14:creationId xmlns:p14="http://schemas.microsoft.com/office/powerpoint/2010/main" val="374048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err="1"/>
              <a:t>L</a:t>
            </a:r>
            <a:r>
              <a:rPr lang="en-IN" dirty="0" err="1" smtClean="0"/>
              <a:t>abor</a:t>
            </a:r>
            <a:r>
              <a:rPr lang="en-IN" dirty="0" smtClean="0"/>
              <a:t> and Delivery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attempt to </a:t>
            </a:r>
            <a:r>
              <a:rPr lang="en-US" sz="2400" dirty="0"/>
              <a:t>stabilize the mother to avoid potential fetal </a:t>
            </a:r>
            <a:r>
              <a:rPr lang="en-US" sz="2400" dirty="0" smtClean="0"/>
              <a:t>complications  </a:t>
            </a:r>
            <a:r>
              <a:rPr lang="en-US" sz="2400" dirty="0"/>
              <a:t>of  prematurity  is  reasonable. </a:t>
            </a:r>
            <a:endParaRPr lang="en-US" sz="2400" dirty="0" smtClean="0"/>
          </a:p>
          <a:p>
            <a:r>
              <a:rPr lang="en-US" sz="2400" dirty="0" smtClean="0"/>
              <a:t> Hemodynamic  </a:t>
            </a:r>
            <a:r>
              <a:rPr lang="en-US" sz="2400" dirty="0"/>
              <a:t>instability  despite  medical  therapy  </a:t>
            </a:r>
            <a:r>
              <a:rPr lang="en-US" sz="2400" dirty="0" smtClean="0"/>
              <a:t>should prompt </a:t>
            </a:r>
            <a:r>
              <a:rPr lang="en-US" sz="2400" dirty="0"/>
              <a:t>early delivery </a:t>
            </a:r>
            <a:r>
              <a:rPr lang="en-US" sz="2400" dirty="0" smtClean="0"/>
              <a:t>or </a:t>
            </a:r>
            <a:r>
              <a:rPr lang="en-US" sz="2400" dirty="0"/>
              <a:t>termination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Stable patients are delivered vaginally </a:t>
            </a:r>
            <a:r>
              <a:rPr lang="en-US" sz="2400" dirty="0" smtClean="0"/>
              <a:t>unless </a:t>
            </a:r>
            <a:r>
              <a:rPr lang="en-US" sz="2400" dirty="0"/>
              <a:t>there are obstetric reasons for cesarean </a:t>
            </a:r>
            <a:r>
              <a:rPr lang="en-US" sz="2400" dirty="0" smtClean="0"/>
              <a:t>section</a:t>
            </a:r>
          </a:p>
          <a:p>
            <a:r>
              <a:rPr lang="en-US" sz="2400" dirty="0" smtClean="0"/>
              <a:t>Cesarean </a:t>
            </a:r>
            <a:r>
              <a:rPr lang="en-US" sz="2400" dirty="0"/>
              <a:t>delivery is associated with a higher </a:t>
            </a:r>
            <a:r>
              <a:rPr lang="en-US" sz="2400" dirty="0" smtClean="0"/>
              <a:t>incidence </a:t>
            </a:r>
            <a:r>
              <a:rPr lang="en-US" sz="2400" dirty="0"/>
              <a:t>of hemorrhage, infection, and </a:t>
            </a:r>
            <a:r>
              <a:rPr lang="en-US" sz="2400" dirty="0" smtClean="0"/>
              <a:t>thromboembolic complications  </a:t>
            </a:r>
          </a:p>
          <a:p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3181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The post-partum risk </a:t>
            </a:r>
            <a:r>
              <a:rPr lang="en-IN" sz="2400" dirty="0" smtClean="0"/>
              <a:t>of fluid </a:t>
            </a:r>
            <a:r>
              <a:rPr lang="en-IN" sz="2400" dirty="0"/>
              <a:t>overload and pulmonary </a:t>
            </a:r>
            <a:r>
              <a:rPr lang="en-IN" sz="2400" dirty="0" err="1"/>
              <a:t>edema</a:t>
            </a:r>
            <a:r>
              <a:rPr lang="en-IN" sz="2400" dirty="0"/>
              <a:t> must be </a:t>
            </a:r>
            <a:r>
              <a:rPr lang="en-IN" sz="2400" dirty="0" smtClean="0"/>
              <a:t>anticipated</a:t>
            </a:r>
            <a:endParaRPr lang="en-IN" sz="2400" dirty="0"/>
          </a:p>
          <a:p>
            <a:pPr marL="0" indent="0">
              <a:buNone/>
            </a:pPr>
            <a:r>
              <a:rPr lang="en-IN" sz="2400" dirty="0" smtClean="0"/>
              <a:t>                 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              Following </a:t>
            </a:r>
            <a:r>
              <a:rPr lang="en-IN" sz="2400" dirty="0"/>
              <a:t>delivery, removal </a:t>
            </a:r>
            <a:r>
              <a:rPr lang="en-IN" sz="2400" dirty="0" smtClean="0"/>
              <a:t>of </a:t>
            </a:r>
            <a:r>
              <a:rPr lang="en-IN" sz="2400" dirty="0" err="1" smtClean="0"/>
              <a:t>caval</a:t>
            </a:r>
            <a:r>
              <a:rPr lang="en-IN" sz="2400" dirty="0" smtClean="0"/>
              <a:t> </a:t>
            </a:r>
            <a:r>
              <a:rPr lang="en-IN" sz="2400" dirty="0"/>
              <a:t>compression by the </a:t>
            </a:r>
            <a:r>
              <a:rPr lang="en-IN" sz="2400" dirty="0" err="1"/>
              <a:t>fetus</a:t>
            </a:r>
            <a:r>
              <a:rPr lang="en-IN" sz="2400" dirty="0"/>
              <a:t>, </a:t>
            </a:r>
            <a:r>
              <a:rPr lang="en-IN" sz="2400" dirty="0" err="1"/>
              <a:t>autotransfusion</a:t>
            </a:r>
            <a:r>
              <a:rPr lang="en-IN" sz="2400" dirty="0"/>
              <a:t> </a:t>
            </a:r>
            <a:r>
              <a:rPr lang="en-IN" sz="2400" dirty="0" smtClean="0"/>
              <a:t>due to </a:t>
            </a:r>
            <a:r>
              <a:rPr lang="en-IN" sz="2400" dirty="0"/>
              <a:t>uterine contractions, </a:t>
            </a:r>
            <a:r>
              <a:rPr lang="en-IN" sz="2400" dirty="0" smtClean="0"/>
              <a:t>and fluid </a:t>
            </a:r>
            <a:r>
              <a:rPr lang="en-IN" sz="2400" dirty="0"/>
              <a:t>mobilization </a:t>
            </a:r>
            <a:r>
              <a:rPr lang="en-IN" sz="2400" dirty="0" smtClean="0"/>
              <a:t>and </a:t>
            </a:r>
            <a:r>
              <a:rPr lang="en-IN" sz="2400" dirty="0" err="1" smtClean="0"/>
              <a:t>resorption</a:t>
            </a:r>
            <a:r>
              <a:rPr lang="en-IN" sz="2400" dirty="0" smtClean="0"/>
              <a:t> </a:t>
            </a:r>
            <a:r>
              <a:rPr lang="en-IN" sz="2400" dirty="0"/>
              <a:t>contribute to an increase in venous return</a:t>
            </a:r>
            <a:r>
              <a:rPr lang="en-IN" sz="2400" dirty="0" smtClean="0"/>
              <a:t>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81017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Duration of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Persistent  </a:t>
            </a:r>
            <a:r>
              <a:rPr lang="en-US" sz="2400" dirty="0"/>
              <a:t>cardiac </a:t>
            </a:r>
            <a:r>
              <a:rPr lang="en-US" sz="2400" dirty="0" smtClean="0"/>
              <a:t>dysfunction</a:t>
            </a:r>
            <a:r>
              <a:rPr lang="en-US" sz="2400" dirty="0"/>
              <a:t>-</a:t>
            </a:r>
            <a:r>
              <a:rPr lang="en-US" sz="2400" dirty="0" smtClean="0"/>
              <a:t> medications-indefinitely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After </a:t>
            </a:r>
            <a:r>
              <a:rPr lang="en-US" sz="2400" dirty="0"/>
              <a:t>LV </a:t>
            </a:r>
            <a:r>
              <a:rPr lang="en-US" sz="2400" dirty="0" smtClean="0"/>
              <a:t>recovery-optimal </a:t>
            </a:r>
            <a:r>
              <a:rPr lang="en-US" sz="2400" dirty="0"/>
              <a:t>duration of treatment is unknown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If congestive symptoms-diuretic can </a:t>
            </a:r>
            <a:r>
              <a:rPr lang="en-US" sz="2400" dirty="0"/>
              <a:t>be stopped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Additional HF </a:t>
            </a:r>
            <a:r>
              <a:rPr lang="en-US" sz="2400" dirty="0"/>
              <a:t>medications, if stopped, should be weaned in </a:t>
            </a:r>
            <a:r>
              <a:rPr lang="en-US" sz="2400" dirty="0" smtClean="0"/>
              <a:t>a stepwise </a:t>
            </a:r>
            <a:r>
              <a:rPr lang="en-US" sz="2400" dirty="0"/>
              <a:t>fashion with frequent clinical </a:t>
            </a:r>
            <a:r>
              <a:rPr lang="en-US" sz="2400" dirty="0" smtClean="0"/>
              <a:t>assessment and </a:t>
            </a:r>
            <a:r>
              <a:rPr lang="en-US" sz="2400" dirty="0"/>
              <a:t>echocardiographic monitoring of LVEF (i.e., every3 to 6 months). </a:t>
            </a:r>
            <a:endParaRPr lang="en-US" sz="2400" dirty="0" smtClean="0"/>
          </a:p>
          <a:p>
            <a:pPr>
              <a:lnSpc>
                <a:spcPct val="160000"/>
              </a:lnSpc>
            </a:pPr>
            <a:r>
              <a:rPr lang="en-US" sz="2400" dirty="0" smtClean="0"/>
              <a:t>Reassessment </a:t>
            </a:r>
            <a:r>
              <a:rPr lang="en-US" sz="2400" dirty="0"/>
              <a:t>of LV function is </a:t>
            </a:r>
            <a:r>
              <a:rPr lang="en-US" sz="2400" dirty="0" smtClean="0"/>
              <a:t>advised after </a:t>
            </a:r>
            <a:r>
              <a:rPr lang="en-US" sz="2400" dirty="0"/>
              <a:t>drug discontinuation followed by annual </a:t>
            </a:r>
            <a:r>
              <a:rPr lang="en-US" sz="2400" dirty="0" smtClean="0"/>
              <a:t>clinical and </a:t>
            </a:r>
            <a:r>
              <a:rPr lang="en-US" sz="2400" dirty="0"/>
              <a:t>echocardiographic assessment.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3675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Subsequent pregnancy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Risk of relapse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ESC- 2018- </a:t>
            </a:r>
            <a:r>
              <a:rPr lang="en-US" sz="2400" dirty="0"/>
              <a:t> </a:t>
            </a:r>
            <a:r>
              <a:rPr lang="en-US" sz="2400" dirty="0" smtClean="0"/>
              <a:t>discourages subsequent pregnancy when EF not recovered to &gt; 50-55%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Mortality- in persistent LV dysfunction- 1 out of 6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67918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46"/>
            <a:ext cx="9144000" cy="6835554"/>
          </a:xfrm>
        </p:spPr>
      </p:pic>
    </p:spTree>
    <p:extLst>
      <p:ext uri="{BB962C8B-B14F-4D97-AF65-F5344CB8AC3E}">
        <p14:creationId xmlns:p14="http://schemas.microsoft.com/office/powerpoint/2010/main" val="3530523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39030" r="10546" b="13523"/>
          <a:stretch/>
        </p:blipFill>
        <p:spPr>
          <a:xfrm>
            <a:off x="251520" y="548680"/>
            <a:ext cx="8604448" cy="5904656"/>
          </a:xfrm>
        </p:spPr>
      </p:pic>
    </p:spTree>
    <p:extLst>
      <p:ext uri="{BB962C8B-B14F-4D97-AF65-F5344CB8AC3E}">
        <p14:creationId xmlns:p14="http://schemas.microsoft.com/office/powerpoint/2010/main" val="39613851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9337" r="6633" b="16278"/>
          <a:stretch/>
        </p:blipFill>
        <p:spPr>
          <a:xfrm>
            <a:off x="395536" y="260648"/>
            <a:ext cx="8208911" cy="6408712"/>
          </a:xfrm>
        </p:spPr>
      </p:pic>
    </p:spTree>
    <p:extLst>
      <p:ext uri="{BB962C8B-B14F-4D97-AF65-F5344CB8AC3E}">
        <p14:creationId xmlns:p14="http://schemas.microsoft.com/office/powerpoint/2010/main" val="1830572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US" dirty="0" smtClean="0"/>
              <a:t>Conclusion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diagnosis of PPCM should be considered in </a:t>
            </a:r>
            <a:r>
              <a:rPr lang="en-US" sz="2400" dirty="0" smtClean="0"/>
              <a:t>any pregnant </a:t>
            </a:r>
            <a:r>
              <a:rPr lang="en-US" sz="2400" dirty="0"/>
              <a:t>or postpartum woman with symptoms </a:t>
            </a:r>
            <a:r>
              <a:rPr lang="en-US" sz="2400" dirty="0" smtClean="0"/>
              <a:t>concerning </a:t>
            </a:r>
            <a:r>
              <a:rPr lang="en-US" sz="2400" dirty="0"/>
              <a:t>for HF.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An </a:t>
            </a:r>
            <a:r>
              <a:rPr lang="en-US" sz="2400" dirty="0"/>
              <a:t>elevated BNP level should </a:t>
            </a:r>
            <a:r>
              <a:rPr lang="en-US" sz="2400" dirty="0" smtClean="0"/>
              <a:t>always be </a:t>
            </a:r>
            <a:r>
              <a:rPr lang="en-US" sz="2400" dirty="0"/>
              <a:t>followed by an echocardiogram to assess for </a:t>
            </a:r>
            <a:r>
              <a:rPr lang="en-US" sz="2400" dirty="0" smtClean="0"/>
              <a:t>systolic  </a:t>
            </a:r>
            <a:r>
              <a:rPr lang="en-US" sz="2400" dirty="0"/>
              <a:t>dysfunction. 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Prompt  </a:t>
            </a:r>
            <a:r>
              <a:rPr lang="en-US" sz="2400" dirty="0"/>
              <a:t>treatment  with  </a:t>
            </a:r>
            <a:r>
              <a:rPr lang="en-US" sz="2400" dirty="0" smtClean="0"/>
              <a:t>medications  </a:t>
            </a:r>
            <a:r>
              <a:rPr lang="en-US" sz="2400" dirty="0"/>
              <a:t>tailored  for  pregnancy  and  lactation  </a:t>
            </a:r>
            <a:r>
              <a:rPr lang="en-US" sz="2400" dirty="0" smtClean="0"/>
              <a:t>may prevent </a:t>
            </a:r>
            <a:r>
              <a:rPr lang="en-US" sz="2400" dirty="0"/>
              <a:t>adverse outcomes.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Limited </a:t>
            </a:r>
            <a:r>
              <a:rPr lang="en-US" sz="2400" dirty="0"/>
              <a:t>studies </a:t>
            </a:r>
            <a:r>
              <a:rPr lang="en-US" sz="2400" dirty="0" smtClean="0"/>
              <a:t>suggest breastfeeding </a:t>
            </a:r>
            <a:r>
              <a:rPr lang="en-US" sz="2400" dirty="0"/>
              <a:t>is safe.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9254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Acutely ill women should </a:t>
            </a:r>
            <a:r>
              <a:rPr lang="en-US" sz="2400" dirty="0" smtClean="0"/>
              <a:t>be managed </a:t>
            </a:r>
            <a:r>
              <a:rPr lang="en-US" sz="2400" dirty="0"/>
              <a:t>by specialized multidisciplinary teams, </a:t>
            </a:r>
            <a:r>
              <a:rPr lang="en-US" sz="2400" dirty="0" smtClean="0"/>
              <a:t>and may </a:t>
            </a:r>
            <a:r>
              <a:rPr lang="en-US" sz="2400" dirty="0"/>
              <a:t>require advanced HF therapies.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Women considering a subsequent pregnancy should be counseled and monitored by physicians familiar with PPCM.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Long-term follow-up is important.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832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0" t="12398" r="38296" b="31491"/>
          <a:stretch/>
        </p:blipFill>
        <p:spPr>
          <a:xfrm>
            <a:off x="971600" y="332656"/>
            <a:ext cx="7200800" cy="6192688"/>
          </a:xfrm>
        </p:spPr>
      </p:pic>
    </p:spTree>
    <p:extLst>
      <p:ext uri="{BB962C8B-B14F-4D97-AF65-F5344CB8AC3E}">
        <p14:creationId xmlns:p14="http://schemas.microsoft.com/office/powerpoint/2010/main" val="2189362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833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“</a:t>
            </a:r>
            <a:r>
              <a:rPr lang="en-US" sz="2400" dirty="0" smtClean="0"/>
              <a:t>An </a:t>
            </a:r>
            <a:r>
              <a:rPr lang="en-US" sz="2400" dirty="0"/>
              <a:t>idiopathic cardiomyopathy presenting with HF secondary to LV systolic dysfunction towards the end of pregnancy or in the months following delivery, where no other cause of heart failure is found</a:t>
            </a:r>
            <a:r>
              <a:rPr lang="en-US" sz="2400" dirty="0" smtClean="0"/>
              <a:t>”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LVEF&lt; 45%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May or may not have ventricular dilation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3262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United States       1:3,000–4,000 -</a:t>
            </a:r>
            <a:r>
              <a:rPr lang="en-IN" sz="2400" dirty="0"/>
              <a:t>Pearson </a:t>
            </a:r>
            <a:r>
              <a:rPr lang="en-IN" sz="2400" dirty="0" smtClean="0"/>
              <a:t>et al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Nigeria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                1%- </a:t>
            </a:r>
            <a:r>
              <a:rPr lang="en-IN" sz="2400" dirty="0" smtClean="0"/>
              <a:t>Sanderson et al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South Africa          0.1%-  </a:t>
            </a:r>
            <a:r>
              <a:rPr lang="en-IN" sz="2400" dirty="0" err="1" smtClean="0"/>
              <a:t>Sliwa</a:t>
            </a:r>
            <a:r>
              <a:rPr lang="en-IN" sz="2400" dirty="0" smtClean="0"/>
              <a:t> et al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Japan                     1 in 20,000   - </a:t>
            </a:r>
            <a:r>
              <a:rPr lang="en-US" sz="2400" dirty="0" err="1" smtClean="0"/>
              <a:t>kamiya</a:t>
            </a:r>
            <a:r>
              <a:rPr lang="en-US" sz="2400" dirty="0" smtClean="0"/>
              <a:t> et al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India -                    1 in  </a:t>
            </a:r>
            <a:r>
              <a:rPr lang="en-US" sz="2400" dirty="0"/>
              <a:t>1541 </a:t>
            </a:r>
            <a:r>
              <a:rPr lang="en-IN" sz="2400" dirty="0" err="1"/>
              <a:t>Aditya</a:t>
            </a:r>
            <a:r>
              <a:rPr lang="en-IN" sz="2400" dirty="0"/>
              <a:t> John </a:t>
            </a:r>
            <a:r>
              <a:rPr lang="en-IN" sz="2400" dirty="0" smtClean="0"/>
              <a:t>et al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                              1 in 1374 </a:t>
            </a:r>
            <a:r>
              <a:rPr lang="en-US" sz="2400" dirty="0" err="1" smtClean="0"/>
              <a:t>Pandit</a:t>
            </a:r>
            <a:r>
              <a:rPr lang="en-US" sz="2400" dirty="0" smtClean="0"/>
              <a:t> </a:t>
            </a:r>
            <a:r>
              <a:rPr lang="en-US" sz="2400" dirty="0"/>
              <a:t>et </a:t>
            </a:r>
            <a:r>
              <a:rPr lang="en-US" sz="2400" dirty="0" smtClean="0"/>
              <a:t>al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3453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Age - </a:t>
            </a:r>
            <a:r>
              <a:rPr lang="en-US" sz="2400" dirty="0"/>
              <a:t> &gt;50% </a:t>
            </a:r>
            <a:r>
              <a:rPr lang="en-US" sz="2400" dirty="0" smtClean="0"/>
              <a:t>cases -  &gt;</a:t>
            </a:r>
            <a:r>
              <a:rPr lang="en-US" sz="2400" dirty="0"/>
              <a:t>30 years of </a:t>
            </a:r>
            <a:r>
              <a:rPr lang="en-US" sz="2400" dirty="0" smtClean="0"/>
              <a:t>age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Race - &gt;40</a:t>
            </a:r>
            <a:r>
              <a:rPr lang="en-US" sz="2400" dirty="0"/>
              <a:t>% of cases </a:t>
            </a:r>
            <a:r>
              <a:rPr lang="en-US" sz="2400" dirty="0" smtClean="0"/>
              <a:t>- black women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            younger</a:t>
            </a:r>
            <a:r>
              <a:rPr lang="en-US" sz="2400" dirty="0"/>
              <a:t> </a:t>
            </a:r>
            <a:r>
              <a:rPr lang="en-US" sz="2400" dirty="0" smtClean="0"/>
              <a:t>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            higher </a:t>
            </a:r>
            <a:r>
              <a:rPr lang="en-US" sz="2400" dirty="0"/>
              <a:t>prevalence of </a:t>
            </a:r>
            <a:r>
              <a:rPr lang="en-US" sz="2400" dirty="0" smtClean="0"/>
              <a:t>hypertension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            lower </a:t>
            </a:r>
            <a:r>
              <a:rPr lang="en-US" sz="2400" dirty="0"/>
              <a:t>rate of recovery </a:t>
            </a:r>
            <a:r>
              <a:rPr lang="en-US" sz="2400" dirty="0" smtClean="0"/>
              <a:t>of  LV </a:t>
            </a:r>
            <a:r>
              <a:rPr lang="en-US" sz="2400" dirty="0"/>
              <a:t>EF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03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sz="2400" dirty="0"/>
              <a:t>Preeclampsia and Hypertension-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      M</a:t>
            </a:r>
            <a:r>
              <a:rPr lang="en-US" sz="2400" dirty="0" smtClean="0"/>
              <a:t>eta-analysis </a:t>
            </a:r>
            <a:r>
              <a:rPr lang="en-US" sz="2400" dirty="0"/>
              <a:t>of 22 </a:t>
            </a:r>
            <a:r>
              <a:rPr lang="en-US" sz="2400" dirty="0" smtClean="0"/>
              <a:t>studies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Preeclampsia - </a:t>
            </a:r>
            <a:r>
              <a:rPr lang="en-US" sz="2400" dirty="0"/>
              <a:t>22</a:t>
            </a:r>
            <a:r>
              <a:rPr lang="en-US" sz="2400" dirty="0" smtClean="0"/>
              <a:t>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      Hypertensive disorder- 37%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Multiple </a:t>
            </a:r>
            <a:r>
              <a:rPr lang="en-IN" sz="2400" dirty="0" smtClean="0"/>
              <a:t>Gestations- 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996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1256</Words>
  <Application>Microsoft Office PowerPoint</Application>
  <PresentationFormat>On-screen Show (4:3)</PresentationFormat>
  <Paragraphs>201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PERIPARTUM CARDIOMYOPATHY</vt:lpstr>
      <vt:lpstr>PowerPoint Presentation</vt:lpstr>
      <vt:lpstr>References </vt:lpstr>
      <vt:lpstr>PowerPoint Presentation</vt:lpstr>
      <vt:lpstr>PowerPoint Presentation</vt:lpstr>
      <vt:lpstr>PowerPoint Presentation</vt:lpstr>
      <vt:lpstr>Incidence </vt:lpstr>
      <vt:lpstr>PowerPoint Presentation</vt:lpstr>
      <vt:lpstr>PowerPoint Presentation</vt:lpstr>
      <vt:lpstr>PowerPoint Presentation</vt:lpstr>
      <vt:lpstr>Pathophysiology</vt:lpstr>
      <vt:lpstr>PowerPoint Presentation</vt:lpstr>
      <vt:lpstr>PowerPoint Presentation</vt:lpstr>
      <vt:lpstr>Placental angiogenic factors</vt:lpstr>
      <vt:lpstr>Genetics </vt:lpstr>
      <vt:lpstr>PowerPoint Presentation</vt:lpstr>
      <vt:lpstr>PowerPoint Presentation</vt:lpstr>
      <vt:lpstr>PowerPoint Presentation</vt:lpstr>
      <vt:lpstr>Clinical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PROGNOSIS AND OUTCOMES</vt:lpstr>
      <vt:lpstr>ADVERSE   OUTCOMES.</vt:lpstr>
      <vt:lpstr>Prognostic factors </vt:lpstr>
      <vt:lpstr>PowerPoint Presentation</vt:lpstr>
      <vt:lpstr>RECOVERY</vt:lpstr>
      <vt:lpstr>PowerPoint Presentation</vt:lpstr>
      <vt:lpstr>management</vt:lpstr>
      <vt:lpstr>PowerPoint Presentation</vt:lpstr>
      <vt:lpstr>PowerPoint Presentation</vt:lpstr>
      <vt:lpstr>Anticoagulation</vt:lpstr>
      <vt:lpstr>Bromocriptine </vt:lpstr>
      <vt:lpstr>PowerPoint Presentation</vt:lpstr>
      <vt:lpstr>Treatment of Severe PPCM.</vt:lpstr>
      <vt:lpstr>Implantable Cardioverter- Defebrillator</vt:lpstr>
      <vt:lpstr>Advanced therapies</vt:lpstr>
      <vt:lpstr>Labor and Delivery</vt:lpstr>
      <vt:lpstr>PowerPoint Presentation</vt:lpstr>
      <vt:lpstr>Duration of Treatment</vt:lpstr>
      <vt:lpstr>Subsequent pregnancy</vt:lpstr>
      <vt:lpstr>PowerPoint Presentation</vt:lpstr>
      <vt:lpstr>PowerPoint Presentation</vt:lpstr>
      <vt:lpstr>PowerPoint Presentation</vt:lpstr>
      <vt:lpstr>Conclusion 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67</cp:revision>
  <dcterms:created xsi:type="dcterms:W3CDTF">2023-08-29T13:45:16Z</dcterms:created>
  <dcterms:modified xsi:type="dcterms:W3CDTF">2023-09-04T20:12:26Z</dcterms:modified>
</cp:coreProperties>
</file>